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3"/>
  </p:notesMasterIdLst>
  <p:handoutMasterIdLst>
    <p:handoutMasterId r:id="rId14"/>
  </p:handoutMasterIdLst>
  <p:sldIdLst>
    <p:sldId id="257" r:id="rId2"/>
    <p:sldId id="258" r:id="rId3"/>
    <p:sldId id="260" r:id="rId4"/>
    <p:sldId id="261" r:id="rId5"/>
    <p:sldId id="277" r:id="rId6"/>
    <p:sldId id="262" r:id="rId7"/>
    <p:sldId id="263" r:id="rId8"/>
    <p:sldId id="278" r:id="rId9"/>
    <p:sldId id="273" r:id="rId10"/>
    <p:sldId id="276" r:id="rId11"/>
    <p:sldId id="274" r:id="rId12"/>
  </p:sldIdLst>
  <p:sldSz cx="9144000" cy="6858000" type="letter"/>
  <p:notesSz cx="9309100" cy="7023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0" autoAdjust="0"/>
    <p:restoredTop sz="99527" autoAdjust="0"/>
  </p:normalViewPr>
  <p:slideViewPr>
    <p:cSldViewPr snapToObjects="1">
      <p:cViewPr>
        <p:scale>
          <a:sx n="72" d="100"/>
          <a:sy n="72" d="100"/>
        </p:scale>
        <p:origin x="-2056" y="-328"/>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notesMaster" Target="notesMasters/notesMaster1.xml"/><Relationship Id="rId14" Type="http://schemas.openxmlformats.org/officeDocument/2006/relationships/handoutMaster" Target="handoutMasters/handoutMaster1.xml"/><Relationship Id="rId15" Type="http://schemas.openxmlformats.org/officeDocument/2006/relationships/printerSettings" Target="printerSettings/printerSettings1.bin"/><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091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5273193" y="0"/>
            <a:ext cx="4033804" cy="350916"/>
          </a:xfrm>
          <a:prstGeom prst="rect">
            <a:avLst/>
          </a:prstGeom>
        </p:spPr>
        <p:txBody>
          <a:bodyPr vert="horz" lIns="91440" tIns="45720" rIns="91440" bIns="45720" rtlCol="0"/>
          <a:lstStyle>
            <a:lvl1pPr algn="r">
              <a:defRPr sz="1200"/>
            </a:lvl1pPr>
          </a:lstStyle>
          <a:p>
            <a:fld id="{DF356BF4-8531-4BFA-8BFB-7A7912120E9B}" type="datetimeFigureOut">
              <a:rPr lang="en-CA" smtClean="0"/>
              <a:pPr/>
              <a:t>8/31/12</a:t>
            </a:fld>
            <a:endParaRPr lang="en-CA"/>
          </a:p>
        </p:txBody>
      </p:sp>
      <p:sp>
        <p:nvSpPr>
          <p:cNvPr id="4" name="Footer Placeholder 3"/>
          <p:cNvSpPr>
            <a:spLocks noGrp="1"/>
          </p:cNvSpPr>
          <p:nvPr>
            <p:ph type="ftr" sz="quarter" idx="2"/>
          </p:nvPr>
        </p:nvSpPr>
        <p:spPr>
          <a:xfrm>
            <a:off x="0" y="6670987"/>
            <a:ext cx="4033804" cy="350916"/>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5273193" y="6670987"/>
            <a:ext cx="4033804" cy="350916"/>
          </a:xfrm>
          <a:prstGeom prst="rect">
            <a:avLst/>
          </a:prstGeom>
        </p:spPr>
        <p:txBody>
          <a:bodyPr vert="horz" lIns="91440" tIns="45720" rIns="91440" bIns="45720" rtlCol="0" anchor="b"/>
          <a:lstStyle>
            <a:lvl1pPr algn="r">
              <a:defRPr sz="1200"/>
            </a:lvl1pPr>
          </a:lstStyle>
          <a:p>
            <a:fld id="{D856FF87-5DF6-4787-BC25-7724218DB664}" type="slidenum">
              <a:rPr lang="en-CA" smtClean="0"/>
              <a:pPr/>
              <a:t>‹#›</a:t>
            </a:fld>
            <a:endParaRPr lang="en-CA"/>
          </a:p>
        </p:txBody>
      </p:sp>
    </p:spTree>
    <p:extLst>
      <p:ext uri="{BB962C8B-B14F-4D97-AF65-F5344CB8AC3E}">
        <p14:creationId xmlns:p14="http://schemas.microsoft.com/office/powerpoint/2010/main" val="89538858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3804" cy="350916"/>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5273193" y="0"/>
            <a:ext cx="4033804" cy="350916"/>
          </a:xfrm>
          <a:prstGeom prst="rect">
            <a:avLst/>
          </a:prstGeom>
        </p:spPr>
        <p:txBody>
          <a:bodyPr vert="horz" lIns="91440" tIns="45720" rIns="91440" bIns="45720" rtlCol="0"/>
          <a:lstStyle>
            <a:lvl1pPr algn="r">
              <a:defRPr sz="1200"/>
            </a:lvl1pPr>
          </a:lstStyle>
          <a:p>
            <a:fld id="{B05887B8-2FAC-4CF3-BFE2-44D8B96F59B7}" type="datetimeFigureOut">
              <a:rPr lang="en-CA" smtClean="0"/>
              <a:pPr/>
              <a:t>8/31/12</a:t>
            </a:fld>
            <a:endParaRPr lang="en-CA"/>
          </a:p>
        </p:txBody>
      </p:sp>
      <p:sp>
        <p:nvSpPr>
          <p:cNvPr id="4" name="Slide Image Placeholder 3"/>
          <p:cNvSpPr>
            <a:spLocks noGrp="1" noRot="1" noChangeAspect="1"/>
          </p:cNvSpPr>
          <p:nvPr>
            <p:ph type="sldImg" idx="2"/>
          </p:nvPr>
        </p:nvSpPr>
        <p:spPr>
          <a:xfrm>
            <a:off x="2898775" y="527050"/>
            <a:ext cx="3511550" cy="2633663"/>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930071" y="3335494"/>
            <a:ext cx="7448963" cy="31606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6670987"/>
            <a:ext cx="4033804" cy="350916"/>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5273193" y="6670987"/>
            <a:ext cx="4033804" cy="350916"/>
          </a:xfrm>
          <a:prstGeom prst="rect">
            <a:avLst/>
          </a:prstGeom>
        </p:spPr>
        <p:txBody>
          <a:bodyPr vert="horz" lIns="91440" tIns="45720" rIns="91440" bIns="45720" rtlCol="0" anchor="b"/>
          <a:lstStyle>
            <a:lvl1pPr algn="r">
              <a:defRPr sz="1200"/>
            </a:lvl1pPr>
          </a:lstStyle>
          <a:p>
            <a:fld id="{2A19581D-6C37-4EBE-9094-B94C21572A44}" type="slidenum">
              <a:rPr lang="en-CA" smtClean="0"/>
              <a:pPr/>
              <a:t>‹#›</a:t>
            </a:fld>
            <a:endParaRPr lang="en-CA"/>
          </a:p>
        </p:txBody>
      </p:sp>
    </p:spTree>
    <p:extLst>
      <p:ext uri="{BB962C8B-B14F-4D97-AF65-F5344CB8AC3E}">
        <p14:creationId xmlns:p14="http://schemas.microsoft.com/office/powerpoint/2010/main" val="196435062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19581D-6C37-4EBE-9094-B94C21572A44}" type="slidenum">
              <a:rPr lang="en-CA" smtClean="0"/>
              <a:pPr/>
              <a:t>1</a:t>
            </a:fld>
            <a:endParaRPr lang="en-CA"/>
          </a:p>
        </p:txBody>
      </p:sp>
    </p:spTree>
    <p:extLst>
      <p:ext uri="{BB962C8B-B14F-4D97-AF65-F5344CB8AC3E}">
        <p14:creationId xmlns:p14="http://schemas.microsoft.com/office/powerpoint/2010/main" val="215206109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19581D-6C37-4EBE-9094-B94C21572A44}" type="slidenum">
              <a:rPr lang="en-CA" smtClean="0"/>
              <a:pPr/>
              <a:t>10</a:t>
            </a:fld>
            <a:endParaRPr lang="en-CA"/>
          </a:p>
        </p:txBody>
      </p:sp>
    </p:spTree>
    <p:extLst>
      <p:ext uri="{BB962C8B-B14F-4D97-AF65-F5344CB8AC3E}">
        <p14:creationId xmlns:p14="http://schemas.microsoft.com/office/powerpoint/2010/main" val="822918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19581D-6C37-4EBE-9094-B94C21572A44}" type="slidenum">
              <a:rPr lang="en-CA" smtClean="0"/>
              <a:pPr/>
              <a:t>11</a:t>
            </a:fld>
            <a:endParaRPr lang="en-CA"/>
          </a:p>
        </p:txBody>
      </p:sp>
    </p:spTree>
    <p:extLst>
      <p:ext uri="{BB962C8B-B14F-4D97-AF65-F5344CB8AC3E}">
        <p14:creationId xmlns:p14="http://schemas.microsoft.com/office/powerpoint/2010/main" val="8229183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19581D-6C37-4EBE-9094-B94C21572A44}" type="slidenum">
              <a:rPr lang="en-CA" smtClean="0"/>
              <a:pPr/>
              <a:t>2</a:t>
            </a:fld>
            <a:endParaRPr lang="en-CA"/>
          </a:p>
        </p:txBody>
      </p:sp>
    </p:spTree>
    <p:extLst>
      <p:ext uri="{BB962C8B-B14F-4D97-AF65-F5344CB8AC3E}">
        <p14:creationId xmlns:p14="http://schemas.microsoft.com/office/powerpoint/2010/main" val="19401792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19581D-6C37-4EBE-9094-B94C21572A44}" type="slidenum">
              <a:rPr lang="en-CA" smtClean="0"/>
              <a:pPr/>
              <a:t>3</a:t>
            </a:fld>
            <a:endParaRPr lang="en-CA"/>
          </a:p>
        </p:txBody>
      </p:sp>
    </p:spTree>
    <p:extLst>
      <p:ext uri="{BB962C8B-B14F-4D97-AF65-F5344CB8AC3E}">
        <p14:creationId xmlns:p14="http://schemas.microsoft.com/office/powerpoint/2010/main" val="252722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19581D-6C37-4EBE-9094-B94C21572A44}" type="slidenum">
              <a:rPr lang="en-CA" smtClean="0"/>
              <a:pPr/>
              <a:t>4</a:t>
            </a:fld>
            <a:endParaRPr lang="en-CA"/>
          </a:p>
        </p:txBody>
      </p:sp>
    </p:spTree>
    <p:extLst>
      <p:ext uri="{BB962C8B-B14F-4D97-AF65-F5344CB8AC3E}">
        <p14:creationId xmlns:p14="http://schemas.microsoft.com/office/powerpoint/2010/main" val="37802058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19581D-6C37-4EBE-9094-B94C21572A44}" type="slidenum">
              <a:rPr lang="en-CA" smtClean="0"/>
              <a:pPr/>
              <a:t>5</a:t>
            </a:fld>
            <a:endParaRPr lang="en-CA"/>
          </a:p>
        </p:txBody>
      </p:sp>
    </p:spTree>
    <p:extLst>
      <p:ext uri="{BB962C8B-B14F-4D97-AF65-F5344CB8AC3E}">
        <p14:creationId xmlns:p14="http://schemas.microsoft.com/office/powerpoint/2010/main" val="3780205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19581D-6C37-4EBE-9094-B94C21572A44}" type="slidenum">
              <a:rPr lang="en-CA" smtClean="0"/>
              <a:pPr/>
              <a:t>6</a:t>
            </a:fld>
            <a:endParaRPr lang="en-CA"/>
          </a:p>
        </p:txBody>
      </p:sp>
    </p:spTree>
    <p:extLst>
      <p:ext uri="{BB962C8B-B14F-4D97-AF65-F5344CB8AC3E}">
        <p14:creationId xmlns:p14="http://schemas.microsoft.com/office/powerpoint/2010/main" val="384373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19581D-6C37-4EBE-9094-B94C21572A44}" type="slidenum">
              <a:rPr lang="en-CA" smtClean="0"/>
              <a:pPr/>
              <a:t>7</a:t>
            </a:fld>
            <a:endParaRPr lang="en-CA"/>
          </a:p>
        </p:txBody>
      </p:sp>
    </p:spTree>
    <p:extLst>
      <p:ext uri="{BB962C8B-B14F-4D97-AF65-F5344CB8AC3E}">
        <p14:creationId xmlns:p14="http://schemas.microsoft.com/office/powerpoint/2010/main" val="8229183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2A19581D-6C37-4EBE-9094-B94C21572A44}" type="slidenum">
              <a:rPr lang="en-CA" smtClean="0"/>
              <a:pPr/>
              <a:t>8</a:t>
            </a:fld>
            <a:endParaRPr lang="en-CA"/>
          </a:p>
        </p:txBody>
      </p:sp>
    </p:spTree>
    <p:extLst>
      <p:ext uri="{BB962C8B-B14F-4D97-AF65-F5344CB8AC3E}">
        <p14:creationId xmlns:p14="http://schemas.microsoft.com/office/powerpoint/2010/main" val="822918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8775" y="527050"/>
            <a:ext cx="3511550" cy="2633663"/>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2A19581D-6C37-4EBE-9094-B94C21572A44}" type="slidenum">
              <a:rPr lang="en-CA" smtClean="0"/>
              <a:pPr/>
              <a:t>9</a:t>
            </a:fld>
            <a:endParaRPr lang="en-CA"/>
          </a:p>
        </p:txBody>
      </p:sp>
    </p:spTree>
    <p:extLst>
      <p:ext uri="{BB962C8B-B14F-4D97-AF65-F5344CB8AC3E}">
        <p14:creationId xmlns:p14="http://schemas.microsoft.com/office/powerpoint/2010/main" val="8229183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6C3FE39-88D0-3144-851B-E825EB1306C7}" type="datetime1">
              <a:rPr lang="en-US" smtClean="0"/>
              <a:t>8/31/12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3552267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A780A3FE-7EBC-E546-BEA9-08CB5A07F4EC}" type="datetime1">
              <a:rPr lang="en-US" smtClean="0"/>
              <a:t>8/31/12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84916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E3A741A2-0678-C040-9D55-7CE729489677}" type="datetime1">
              <a:rPr lang="en-US" smtClean="0"/>
              <a:t>8/31/12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41549713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F0FFBD2-ED31-D14C-9C3F-1D2AD8B03D08}" type="datetime1">
              <a:rPr lang="en-US" smtClean="0"/>
              <a:t>8/31/12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2977001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8A1813-CBD4-AB4C-9ECE-711C7341A767}" type="datetime1">
              <a:rPr lang="en-US" smtClean="0"/>
              <a:t>8/31/12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42711266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6C9122F-22EF-C94F-9532-242F702D5E2E}" type="datetime1">
              <a:rPr lang="en-US" smtClean="0"/>
              <a:t>8/31/12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30897860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A2004EB-F095-C34B-927C-4424347107E9}" type="datetime1">
              <a:rPr lang="en-US" smtClean="0"/>
              <a:t>8/31/12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20015824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06E5352F-D7E8-DE46-BA0A-9594521B0A34}" type="datetime1">
              <a:rPr lang="en-US" smtClean="0"/>
              <a:t>8/31/12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38886328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E34481-39EC-0040-B270-E37E3B3BA08C}" type="datetime1">
              <a:rPr lang="en-US" smtClean="0"/>
              <a:t>8/31/12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1868461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E7C928-C331-DD42-BCCB-8CB639D5591A}" type="datetime1">
              <a:rPr lang="en-US" smtClean="0"/>
              <a:t>8/31/12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13392783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10E7D75-BD41-2F4F-BAC5-E2312B164F21}" type="datetime1">
              <a:rPr lang="en-US" smtClean="0"/>
              <a:t>8/31/12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8FBAA83-9C48-47A1-95AF-B65E591EE791}" type="slidenum">
              <a:rPr lang="en-CA" smtClean="0"/>
              <a:pPr/>
              <a:t>‹#›</a:t>
            </a:fld>
            <a:endParaRPr lang="en-CA"/>
          </a:p>
        </p:txBody>
      </p:sp>
    </p:spTree>
    <p:extLst>
      <p:ext uri="{BB962C8B-B14F-4D97-AF65-F5344CB8AC3E}">
        <p14:creationId xmlns:p14="http://schemas.microsoft.com/office/powerpoint/2010/main" val="10991427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6BF42E-7172-5749-9C1D-ADEBDD16D84B}" type="datetime1">
              <a:rPr lang="en-US" smtClean="0"/>
              <a:t>8/31/12</a:t>
            </a:fld>
            <a:endParaRPr lang="en-CA"/>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FBAA83-9C48-47A1-95AF-B65E591EE791}" type="slidenum">
              <a:rPr lang="en-CA" smtClean="0"/>
              <a:pPr/>
              <a:t>‹#›</a:t>
            </a:fld>
            <a:endParaRPr lang="en-CA"/>
          </a:p>
        </p:txBody>
      </p:sp>
    </p:spTree>
    <p:extLst>
      <p:ext uri="{BB962C8B-B14F-4D97-AF65-F5344CB8AC3E}">
        <p14:creationId xmlns:p14="http://schemas.microsoft.com/office/powerpoint/2010/main" val="26872122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2.jpeg"/><Relationship Id="rId6" Type="http://schemas.openxmlformats.org/officeDocument/2006/relationships/image" Target="../media/image3.jpeg"/><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image" Target="../media/image11.jpe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image" Target="../media/image12.jpeg"/><Relationship Id="rId7" Type="http://schemas.openxmlformats.org/officeDocument/2006/relationships/image" Target="../media/image6.jpeg"/><Relationship Id="rId1" Type="http://schemas.openxmlformats.org/officeDocument/2006/relationships/slideLayout" Target="../slideLayouts/slideLayout9.xml"/><Relationship Id="rId2" Type="http://schemas.openxmlformats.org/officeDocument/2006/relationships/notesSlide" Target="../notesSlides/notesSlide1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jpeg"/><Relationship Id="rId1" Type="http://schemas.openxmlformats.org/officeDocument/2006/relationships/slideLayout" Target="../slideLayouts/slideLayout9.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5.jpeg"/><Relationship Id="rId6" Type="http://schemas.openxmlformats.org/officeDocument/2006/relationships/image" Target="../media/image6.jpeg"/><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image" Target="../media/image7.jpeg"/><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image" Target="../media/image8.jpeg"/><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image" Target="../media/image6.jpe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5.jpeg"/><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image" Target="../media/image9.jpeg"/><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4" Type="http://schemas.microsoft.com/office/2007/relationships/hdphoto" Target="../media/hdphoto1.wdp"/><Relationship Id="rId5" Type="http://schemas.openxmlformats.org/officeDocument/2006/relationships/image" Target="../media/image4.jpeg"/><Relationship Id="rId6" Type="http://schemas.openxmlformats.org/officeDocument/2006/relationships/image" Target="../media/image10.jpeg"/><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16077"/>
            <a:ext cx="9144000" cy="6791803"/>
          </a:xfrm>
          <a:prstGeom prst="rect">
            <a:avLst/>
          </a:prstGeom>
        </p:spPr>
      </p:pic>
      <p:pic>
        <p:nvPicPr>
          <p:cNvPr id="1028" name="Picture 4" descr="D:\Crestron\Podium Instruction Pics\io_tpmc-blank_left_white buttons.jpg"/>
          <p:cNvPicPr>
            <a:picLocks noChangeAspect="1" noChangeArrowheads="1"/>
          </p:cNvPicPr>
          <p:nvPr/>
        </p:nvPicPr>
        <p:blipFill>
          <a:blip r:embed="rId5" cstate="print"/>
          <a:stretch>
            <a:fillRect/>
          </a:stretch>
        </p:blipFill>
        <p:spPr bwMode="auto">
          <a:xfrm>
            <a:off x="1879428" y="2348880"/>
            <a:ext cx="5525267" cy="324036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1560" y="332656"/>
            <a:ext cx="7776864" cy="1512168"/>
          </a:xfrm>
        </p:spPr>
        <p:txBody>
          <a:bodyPr>
            <a:normAutofit fontScale="90000"/>
          </a:bodyPr>
          <a:lstStyle/>
          <a:p>
            <a:r>
              <a:rPr lang="en-US" b="1" dirty="0" smtClean="0"/>
              <a:t>How To Use The </a:t>
            </a:r>
            <a:br>
              <a:rPr lang="en-US" b="1" dirty="0" smtClean="0"/>
            </a:br>
            <a:r>
              <a:rPr lang="en-US" b="1" dirty="0" smtClean="0"/>
              <a:t>Podium Touch Panel</a:t>
            </a:r>
            <a:br>
              <a:rPr lang="en-US" b="1" dirty="0" smtClean="0"/>
            </a:br>
            <a:r>
              <a:rPr lang="en-US" b="1" dirty="0" smtClean="0"/>
              <a:t>In The New Davis C Wing</a:t>
            </a:r>
            <a:endParaRPr lang="en-CA" b="1" dirty="0"/>
          </a:p>
        </p:txBody>
      </p:sp>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20072" y="6040476"/>
            <a:ext cx="3743517" cy="466405"/>
          </a:xfrm>
          <a:prstGeom prst="rect">
            <a:avLst/>
          </a:prstGeom>
        </p:spPr>
      </p:pic>
      <p:sp>
        <p:nvSpPr>
          <p:cNvPr id="3" name="Slide Number Placeholder 2"/>
          <p:cNvSpPr>
            <a:spLocks noGrp="1"/>
          </p:cNvSpPr>
          <p:nvPr>
            <p:ph type="sldNum" sz="quarter" idx="12"/>
          </p:nvPr>
        </p:nvSpPr>
        <p:spPr/>
        <p:txBody>
          <a:bodyPr/>
          <a:lstStyle/>
          <a:p>
            <a:fld id="{F8FBAA83-9C48-47A1-95AF-B65E591EE791}" type="slidenum">
              <a:rPr lang="en-CA" smtClean="0"/>
              <a:pPr/>
              <a:t>1</a:t>
            </a:fld>
            <a:endParaRPr lang="en-CA"/>
          </a:p>
        </p:txBody>
      </p:sp>
    </p:spTree>
    <p:extLst>
      <p:ext uri="{BB962C8B-B14F-4D97-AF65-F5344CB8AC3E}">
        <p14:creationId xmlns:p14="http://schemas.microsoft.com/office/powerpoint/2010/main" val="3049013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16077"/>
            <a:ext cx="9144000" cy="6791803"/>
          </a:xfrm>
          <a:prstGeom prst="rect">
            <a:avLst/>
          </a:prstGeom>
        </p:spPr>
      </p:pic>
      <p:sp>
        <p:nvSpPr>
          <p:cNvPr id="6" name="Title 1"/>
          <p:cNvSpPr txBox="1">
            <a:spLocks/>
          </p:cNvSpPr>
          <p:nvPr/>
        </p:nvSpPr>
        <p:spPr>
          <a:xfrm>
            <a:off x="899593" y="4473116"/>
            <a:ext cx="6948772" cy="1761765"/>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dirty="0" smtClean="0"/>
              <a:t>This controller is not being used (while the other controller has control of the combined room).  </a:t>
            </a:r>
          </a:p>
          <a:p>
            <a:endParaRPr lang="en-US" dirty="0" smtClean="0"/>
          </a:p>
          <a:p>
            <a:r>
              <a:rPr lang="en-US" dirty="0" smtClean="0"/>
              <a:t>If the rooms have been split into two separate rooms you can press and hold the cancel icon to take back control of this individual room. </a:t>
            </a:r>
            <a:endParaRPr lang="en-CA" dirty="0"/>
          </a:p>
        </p:txBody>
      </p:sp>
      <p:pic>
        <p:nvPicPr>
          <p:cNvPr id="7" name="Picture 6"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32506" y="1418502"/>
            <a:ext cx="4951303" cy="277485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D:\Crestron\Podium Instruction Pics\main screen.jpg"/>
          <p:cNvPicPr>
            <a:picLocks noChangeAspect="1" noChangeArrowheads="1"/>
          </p:cNvPicPr>
          <p:nvPr/>
        </p:nvPicPr>
        <p:blipFill>
          <a:blip r:embed="rId6" cstate="print"/>
          <a:stretch>
            <a:fillRect/>
          </a:stretch>
        </p:blipFill>
        <p:spPr bwMode="auto">
          <a:xfrm>
            <a:off x="2879812" y="1907334"/>
            <a:ext cx="3060340" cy="181808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187625" y="260649"/>
            <a:ext cx="6228692" cy="646331"/>
          </a:xfrm>
          <a:prstGeom prst="rect">
            <a:avLst/>
          </a:prstGeom>
          <a:noFill/>
        </p:spPr>
        <p:txBody>
          <a:bodyPr wrap="square" rtlCol="0">
            <a:spAutoFit/>
          </a:bodyPr>
          <a:lstStyle/>
          <a:p>
            <a:pPr algn="ctr"/>
            <a:r>
              <a:rPr lang="en-US" sz="3600" dirty="0" smtClean="0"/>
              <a:t>Split Classroom Control</a:t>
            </a:r>
            <a:endParaRPr lang="en-CA" sz="3600" dirty="0"/>
          </a:p>
        </p:txBody>
      </p:sp>
      <p:sp>
        <p:nvSpPr>
          <p:cNvPr id="8" name="Slide Number Placeholder 7"/>
          <p:cNvSpPr>
            <a:spLocks noGrp="1"/>
          </p:cNvSpPr>
          <p:nvPr>
            <p:ph type="sldNum" sz="quarter" idx="12"/>
          </p:nvPr>
        </p:nvSpPr>
        <p:spPr/>
        <p:txBody>
          <a:bodyPr/>
          <a:lstStyle/>
          <a:p>
            <a:fld id="{F8FBAA83-9C48-47A1-95AF-B65E591EE791}" type="slidenum">
              <a:rPr lang="en-CA" smtClean="0"/>
              <a:pPr/>
              <a:t>10</a:t>
            </a:fld>
            <a:endParaRPr lang="en-CA"/>
          </a:p>
        </p:txBody>
      </p:sp>
    </p:spTree>
    <p:extLst>
      <p:ext uri="{BB962C8B-B14F-4D97-AF65-F5344CB8AC3E}">
        <p14:creationId xmlns:p14="http://schemas.microsoft.com/office/powerpoint/2010/main" val="7034751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30"/>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16077"/>
            <a:ext cx="9144000" cy="6791803"/>
          </a:xfrm>
          <a:prstGeom prst="rect">
            <a:avLst/>
          </a:prstGeom>
        </p:spPr>
      </p:pic>
      <p:pic>
        <p:nvPicPr>
          <p:cNvPr id="10" name="Picture 9"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542" y="3828648"/>
            <a:ext cx="4951303" cy="2774851"/>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542" y="770978"/>
            <a:ext cx="4951303" cy="2774851"/>
          </a:xfrm>
          <a:prstGeom prst="rect">
            <a:avLst/>
          </a:prstGeom>
          <a:noFill/>
          <a:extLst>
            <a:ext uri="{909E8E84-426E-40dd-AFC4-6F175D3DCCD1}">
              <a14:hiddenFill xmlns:a14="http://schemas.microsoft.com/office/drawing/2010/main">
                <a:solidFill>
                  <a:srgbClr val="FFFFFF"/>
                </a:solidFill>
              </a14:hiddenFill>
            </a:ext>
          </a:extLst>
        </p:spPr>
      </p:pic>
      <p:sp>
        <p:nvSpPr>
          <p:cNvPr id="12" name="Title 1"/>
          <p:cNvSpPr txBox="1">
            <a:spLocks/>
          </p:cNvSpPr>
          <p:nvPr/>
        </p:nvSpPr>
        <p:spPr>
          <a:xfrm>
            <a:off x="5885914" y="576264"/>
            <a:ext cx="2766988" cy="2105536"/>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dirty="0" smtClean="0"/>
              <a:t>To turn off the projectors and the touch panel system, please press the “Exit” button OR the red power icon </a:t>
            </a:r>
            <a:endParaRPr lang="en-CA" dirty="0"/>
          </a:p>
        </p:txBody>
      </p:sp>
      <p:sp>
        <p:nvSpPr>
          <p:cNvPr id="13" name="Title 1"/>
          <p:cNvSpPr txBox="1">
            <a:spLocks/>
          </p:cNvSpPr>
          <p:nvPr/>
        </p:nvSpPr>
        <p:spPr>
          <a:xfrm>
            <a:off x="5904475" y="3828649"/>
            <a:ext cx="2748427" cy="2511464"/>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dirty="0" smtClean="0"/>
              <a:t>Press the “Shut Down” icon to turn everything off.</a:t>
            </a:r>
          </a:p>
          <a:p>
            <a:endParaRPr lang="en-US" dirty="0" smtClean="0"/>
          </a:p>
          <a:p>
            <a:r>
              <a:rPr lang="en-US" dirty="0" smtClean="0"/>
              <a:t>Press the “Cancel” if you want to go back to the main screen.</a:t>
            </a:r>
            <a:endParaRPr lang="en-CA" dirty="0"/>
          </a:p>
        </p:txBody>
      </p:sp>
      <p:sp>
        <p:nvSpPr>
          <p:cNvPr id="25" name="Line Callout 1 24"/>
          <p:cNvSpPr/>
          <p:nvPr/>
        </p:nvSpPr>
        <p:spPr>
          <a:xfrm>
            <a:off x="5448872" y="3021732"/>
            <a:ext cx="1829816" cy="216024"/>
          </a:xfrm>
          <a:prstGeom prst="borderCallout1">
            <a:avLst>
              <a:gd name="adj1" fmla="val 51311"/>
              <a:gd name="adj2" fmla="val -1125"/>
              <a:gd name="adj3" fmla="val -46685"/>
              <a:gd name="adj4" fmla="val -243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Power Off / Exit</a:t>
            </a:r>
            <a:endParaRPr lang="en-CA" dirty="0"/>
          </a:p>
        </p:txBody>
      </p:sp>
      <p:cxnSp>
        <p:nvCxnSpPr>
          <p:cNvPr id="8" name="Straight Arrow Connector 7"/>
          <p:cNvCxnSpPr/>
          <p:nvPr/>
        </p:nvCxnSpPr>
        <p:spPr>
          <a:xfrm flipH="1">
            <a:off x="4283969" y="1668244"/>
            <a:ext cx="1601944" cy="1112684"/>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a:off x="4860033" y="1668244"/>
            <a:ext cx="1025880" cy="1268792"/>
          </a:xfrm>
          <a:prstGeom prst="straightConnector1">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3075" name="Picture 3" descr="D:\Crestron\Podium Instruction Pics\Shutdow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69975" y="4270752"/>
            <a:ext cx="3105444" cy="1853336"/>
          </a:xfrm>
          <a:prstGeom prst="rect">
            <a:avLst/>
          </a:prstGeom>
          <a:noFill/>
          <a:extLst>
            <a:ext uri="{909E8E84-426E-40dd-AFC4-6F175D3DCCD1}">
              <a14:hiddenFill xmlns:a14="http://schemas.microsoft.com/office/drawing/2010/main">
                <a:solidFill>
                  <a:srgbClr val="FFFFFF"/>
                </a:solidFill>
              </a14:hiddenFill>
            </a:ext>
          </a:extLst>
        </p:spPr>
      </p:pic>
      <p:sp>
        <p:nvSpPr>
          <p:cNvPr id="29" name="TextBox 28"/>
          <p:cNvSpPr txBox="1"/>
          <p:nvPr/>
        </p:nvSpPr>
        <p:spPr>
          <a:xfrm>
            <a:off x="1049997" y="-62517"/>
            <a:ext cx="6228692" cy="646331"/>
          </a:xfrm>
          <a:prstGeom prst="rect">
            <a:avLst/>
          </a:prstGeom>
          <a:noFill/>
        </p:spPr>
        <p:txBody>
          <a:bodyPr wrap="square" rtlCol="0">
            <a:spAutoFit/>
          </a:bodyPr>
          <a:lstStyle/>
          <a:p>
            <a:pPr algn="ctr"/>
            <a:r>
              <a:rPr lang="en-US" sz="3600" dirty="0" smtClean="0"/>
              <a:t>Shutting Down</a:t>
            </a:r>
            <a:endParaRPr lang="en-CA" sz="3600" dirty="0"/>
          </a:p>
        </p:txBody>
      </p:sp>
      <p:pic>
        <p:nvPicPr>
          <p:cNvPr id="30" name="Picture 2" descr="D:\Crestron\Podium Instruction Pics\main screen.jpg"/>
          <p:cNvPicPr>
            <a:picLocks noChangeAspect="1" noChangeArrowheads="1"/>
          </p:cNvPicPr>
          <p:nvPr/>
        </p:nvPicPr>
        <p:blipFill>
          <a:blip r:embed="rId7" cstate="print"/>
          <a:stretch>
            <a:fillRect/>
          </a:stretch>
        </p:blipFill>
        <p:spPr bwMode="auto">
          <a:xfrm>
            <a:off x="1269975" y="1150642"/>
            <a:ext cx="3064915" cy="1871090"/>
          </a:xfrm>
          <a:prstGeom prst="rect">
            <a:avLst/>
          </a:prstGeom>
          <a:noFill/>
          <a:extLst>
            <a:ext uri="{909E8E84-426E-40dd-AFC4-6F175D3DCCD1}">
              <a14:hiddenFill xmlns:a14="http://schemas.microsoft.com/office/drawing/2010/main">
                <a:solidFill>
                  <a:srgbClr val="FFFFFF"/>
                </a:solidFill>
              </a14:hiddenFill>
            </a:ext>
          </a:extLst>
        </p:spPr>
      </p:pic>
      <p:sp>
        <p:nvSpPr>
          <p:cNvPr id="14" name="Slide Number Placeholder 13"/>
          <p:cNvSpPr>
            <a:spLocks noGrp="1"/>
          </p:cNvSpPr>
          <p:nvPr>
            <p:ph type="sldNum" sz="quarter" idx="12"/>
          </p:nvPr>
        </p:nvSpPr>
        <p:spPr/>
        <p:txBody>
          <a:bodyPr/>
          <a:lstStyle/>
          <a:p>
            <a:fld id="{F8FBAA83-9C48-47A1-95AF-B65E591EE791}" type="slidenum">
              <a:rPr lang="en-CA" smtClean="0"/>
              <a:pPr/>
              <a:t>11</a:t>
            </a:fld>
            <a:endParaRPr lang="en-CA"/>
          </a:p>
        </p:txBody>
      </p:sp>
    </p:spTree>
    <p:extLst>
      <p:ext uri="{BB962C8B-B14F-4D97-AF65-F5344CB8AC3E}">
        <p14:creationId xmlns:p14="http://schemas.microsoft.com/office/powerpoint/2010/main" val="125823982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0"/>
            <a:ext cx="9144000" cy="6791803"/>
          </a:xfrm>
          <a:prstGeom prst="rect">
            <a:avLst/>
          </a:prstGeom>
        </p:spPr>
      </p:pic>
      <p:pic>
        <p:nvPicPr>
          <p:cNvPr id="5" name="Picture 4"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115618" y="758187"/>
            <a:ext cx="4951303" cy="2774851"/>
          </a:xfrm>
          <a:prstGeom prst="rect">
            <a:avLst/>
          </a:prstGeom>
          <a:noFill/>
          <a:extLst>
            <a:ext uri="{909E8E84-426E-40dd-AFC4-6F175D3DCCD1}">
              <a14:hiddenFill xmlns:a14="http://schemas.microsoft.com/office/drawing/2010/main">
                <a:solidFill>
                  <a:srgbClr val="FFFFFF"/>
                </a:solidFill>
              </a14:hiddenFill>
            </a:ext>
          </a:extLst>
        </p:spPr>
      </p:pic>
      <p:sp>
        <p:nvSpPr>
          <p:cNvPr id="43" name="Line Callout 1 42"/>
          <p:cNvSpPr/>
          <p:nvPr/>
        </p:nvSpPr>
        <p:spPr>
          <a:xfrm>
            <a:off x="6234572" y="1086433"/>
            <a:ext cx="1829816" cy="216024"/>
          </a:xfrm>
          <a:prstGeom prst="borderCallout1">
            <a:avLst>
              <a:gd name="adj1" fmla="val 51311"/>
              <a:gd name="adj2" fmla="val -1125"/>
              <a:gd name="adj3" fmla="val 112500"/>
              <a:gd name="adj4" fmla="val -22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Volume Up</a:t>
            </a:r>
            <a:endParaRPr lang="en-CA" dirty="0"/>
          </a:p>
        </p:txBody>
      </p:sp>
      <p:sp>
        <p:nvSpPr>
          <p:cNvPr id="44" name="Line Callout 1 43"/>
          <p:cNvSpPr/>
          <p:nvPr/>
        </p:nvSpPr>
        <p:spPr>
          <a:xfrm>
            <a:off x="6248264" y="1518481"/>
            <a:ext cx="1829816" cy="216024"/>
          </a:xfrm>
          <a:prstGeom prst="borderCallout1">
            <a:avLst>
              <a:gd name="adj1" fmla="val 51311"/>
              <a:gd name="adj2" fmla="val -1125"/>
              <a:gd name="adj3" fmla="val 100290"/>
              <a:gd name="adj4" fmla="val -23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Volume Down</a:t>
            </a:r>
            <a:endParaRPr lang="en-CA" dirty="0"/>
          </a:p>
        </p:txBody>
      </p:sp>
      <p:sp>
        <p:nvSpPr>
          <p:cNvPr id="45" name="Line Callout 1 44"/>
          <p:cNvSpPr/>
          <p:nvPr/>
        </p:nvSpPr>
        <p:spPr>
          <a:xfrm>
            <a:off x="6234572" y="1906341"/>
            <a:ext cx="1829816" cy="216024"/>
          </a:xfrm>
          <a:prstGeom prst="borderCallout1">
            <a:avLst>
              <a:gd name="adj1" fmla="val 51311"/>
              <a:gd name="adj2" fmla="val -1125"/>
              <a:gd name="adj3" fmla="val 104360"/>
              <a:gd name="adj4" fmla="val -22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Volume Mute</a:t>
            </a:r>
            <a:endParaRPr lang="en-CA" dirty="0"/>
          </a:p>
        </p:txBody>
      </p:sp>
      <p:sp>
        <p:nvSpPr>
          <p:cNvPr id="46" name="Line Callout 1 45"/>
          <p:cNvSpPr/>
          <p:nvPr/>
        </p:nvSpPr>
        <p:spPr>
          <a:xfrm>
            <a:off x="6258063" y="2304790"/>
            <a:ext cx="1829816" cy="216024"/>
          </a:xfrm>
          <a:prstGeom prst="borderCallout1">
            <a:avLst>
              <a:gd name="adj1" fmla="val 51311"/>
              <a:gd name="adj2" fmla="val -1125"/>
              <a:gd name="adj3" fmla="val 100290"/>
              <a:gd name="adj4" fmla="val -24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Microphone On/Off</a:t>
            </a:r>
            <a:endParaRPr lang="en-CA" sz="1600" dirty="0"/>
          </a:p>
        </p:txBody>
      </p:sp>
      <p:sp>
        <p:nvSpPr>
          <p:cNvPr id="47" name="Line Callout 1 46"/>
          <p:cNvSpPr/>
          <p:nvPr/>
        </p:nvSpPr>
        <p:spPr>
          <a:xfrm>
            <a:off x="6244371" y="2692650"/>
            <a:ext cx="1829816" cy="216024"/>
          </a:xfrm>
          <a:prstGeom prst="borderCallout1">
            <a:avLst>
              <a:gd name="adj1" fmla="val 51311"/>
              <a:gd name="adj2" fmla="val -1125"/>
              <a:gd name="adj3" fmla="val 100290"/>
              <a:gd name="adj4" fmla="val -22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Exit</a:t>
            </a:r>
            <a:endParaRPr lang="en-CA" dirty="0"/>
          </a:p>
        </p:txBody>
      </p:sp>
      <p:sp>
        <p:nvSpPr>
          <p:cNvPr id="48" name="Title 47"/>
          <p:cNvSpPr>
            <a:spLocks noGrp="1"/>
          </p:cNvSpPr>
          <p:nvPr>
            <p:ph type="title"/>
          </p:nvPr>
        </p:nvSpPr>
        <p:spPr>
          <a:xfrm>
            <a:off x="1115617" y="4261302"/>
            <a:ext cx="7092788" cy="2192034"/>
          </a:xfrm>
        </p:spPr>
        <p:txBody>
          <a:bodyPr>
            <a:normAutofit/>
          </a:bodyPr>
          <a:lstStyle/>
          <a:p>
            <a:r>
              <a:rPr lang="en-US" dirty="0" smtClean="0"/>
              <a:t>The touch panel can operate by touching anywhere on the screen, or by pressing one of the ‘push buttons’ located on the right-hand side of the screen.</a:t>
            </a:r>
            <a:br>
              <a:rPr lang="en-US" dirty="0" smtClean="0"/>
            </a:br>
            <a:r>
              <a:rPr lang="en-US" dirty="0" smtClean="0"/>
              <a:t/>
            </a:r>
            <a:br>
              <a:rPr lang="en-US" dirty="0" smtClean="0"/>
            </a:br>
            <a:r>
              <a:rPr lang="en-US" dirty="0"/>
              <a:t/>
            </a:r>
            <a:br>
              <a:rPr lang="en-US" dirty="0"/>
            </a:br>
            <a:endParaRPr lang="en-CA" dirty="0"/>
          </a:p>
        </p:txBody>
      </p:sp>
      <p:sp>
        <p:nvSpPr>
          <p:cNvPr id="2" name="Slide Number Placeholder 1"/>
          <p:cNvSpPr>
            <a:spLocks noGrp="1"/>
          </p:cNvSpPr>
          <p:nvPr>
            <p:ph type="sldNum" sz="quarter" idx="12"/>
          </p:nvPr>
        </p:nvSpPr>
        <p:spPr/>
        <p:txBody>
          <a:bodyPr/>
          <a:lstStyle/>
          <a:p>
            <a:fld id="{F8FBAA83-9C48-47A1-95AF-B65E591EE791}" type="slidenum">
              <a:rPr lang="en-CA" smtClean="0"/>
              <a:pPr/>
              <a:t>2</a:t>
            </a:fld>
            <a:endParaRPr lang="en-CA"/>
          </a:p>
        </p:txBody>
      </p:sp>
    </p:spTree>
    <p:extLst>
      <p:ext uri="{BB962C8B-B14F-4D97-AF65-F5344CB8AC3E}">
        <p14:creationId xmlns:p14="http://schemas.microsoft.com/office/powerpoint/2010/main" val="270163047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5159" y="1"/>
            <a:ext cx="9144000" cy="6871454"/>
          </a:xfrm>
          <a:prstGeom prst="rect">
            <a:avLst/>
          </a:prstGeom>
        </p:spPr>
      </p:pic>
      <p:sp>
        <p:nvSpPr>
          <p:cNvPr id="2" name="Title 1"/>
          <p:cNvSpPr>
            <a:spLocks noGrp="1"/>
          </p:cNvSpPr>
          <p:nvPr>
            <p:ph type="title"/>
          </p:nvPr>
        </p:nvSpPr>
        <p:spPr>
          <a:xfrm>
            <a:off x="1043781" y="3539555"/>
            <a:ext cx="6948772" cy="2517737"/>
          </a:xfrm>
        </p:spPr>
        <p:txBody>
          <a:bodyPr>
            <a:normAutofit/>
          </a:bodyPr>
          <a:lstStyle/>
          <a:p>
            <a:r>
              <a:rPr lang="en-US" dirty="0" smtClean="0"/>
              <a:t>This is the main menu on the touch panel system.  It allows you to select the source you wish to display.  For example, if you want to use your laptop with the projectors, connect your laptop and then press the “Laptop” icon on the screen.  </a:t>
            </a:r>
            <a:br>
              <a:rPr lang="en-US" dirty="0" smtClean="0"/>
            </a:br>
            <a:r>
              <a:rPr lang="en-US" dirty="0" smtClean="0"/>
              <a:t/>
            </a:r>
            <a:br>
              <a:rPr lang="en-US" dirty="0" smtClean="0"/>
            </a:br>
            <a:r>
              <a:rPr lang="en-US" dirty="0" smtClean="0"/>
              <a:t>Note that you can control the projectors (hide &amp;  power off) and lighting as well.</a:t>
            </a:r>
            <a:endParaRPr lang="en-CA" dirty="0"/>
          </a:p>
        </p:txBody>
      </p:sp>
      <p:pic>
        <p:nvPicPr>
          <p:cNvPr id="9" name="Picture 8" descr="D:\Crestron\Podium Instruction Pics\io_tpmc-blank_left_white buttons.jpg"/>
          <p:cNvPicPr>
            <a:picLocks noChangeAspect="1" noChangeArrowheads="1"/>
          </p:cNvPicPr>
          <p:nvPr/>
        </p:nvPicPr>
        <p:blipFill>
          <a:blip r:embed="rId5" cstate="print"/>
          <a:stretch>
            <a:fillRect/>
          </a:stretch>
        </p:blipFill>
        <p:spPr bwMode="auto">
          <a:xfrm>
            <a:off x="2110335" y="764705"/>
            <a:ext cx="4595643" cy="2774851"/>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D:\Crestron\Podium Instruction Pics\main screen.jpg"/>
          <p:cNvPicPr>
            <a:picLocks noChangeAspect="1" noChangeArrowheads="1"/>
          </p:cNvPicPr>
          <p:nvPr/>
        </p:nvPicPr>
        <p:blipFill>
          <a:blip r:embed="rId6" cstate="print"/>
          <a:stretch>
            <a:fillRect/>
          </a:stretch>
        </p:blipFill>
        <p:spPr bwMode="auto">
          <a:xfrm>
            <a:off x="2875699" y="1216585"/>
            <a:ext cx="3064915" cy="187109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F8FBAA83-9C48-47A1-95AF-B65E591EE791}" type="slidenum">
              <a:rPr lang="en-CA" smtClean="0"/>
              <a:pPr/>
              <a:t>3</a:t>
            </a:fld>
            <a:endParaRPr lang="en-CA"/>
          </a:p>
        </p:txBody>
      </p:sp>
    </p:spTree>
    <p:extLst>
      <p:ext uri="{BB962C8B-B14F-4D97-AF65-F5344CB8AC3E}">
        <p14:creationId xmlns:p14="http://schemas.microsoft.com/office/powerpoint/2010/main" val="2390907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16077"/>
            <a:ext cx="9144000" cy="6791803"/>
          </a:xfrm>
          <a:prstGeom prst="rect">
            <a:avLst/>
          </a:prstGeom>
        </p:spPr>
      </p:pic>
      <p:sp>
        <p:nvSpPr>
          <p:cNvPr id="6" name="Title 1"/>
          <p:cNvSpPr txBox="1">
            <a:spLocks/>
          </p:cNvSpPr>
          <p:nvPr/>
        </p:nvSpPr>
        <p:spPr>
          <a:xfrm>
            <a:off x="1043781" y="3355346"/>
            <a:ext cx="6948772" cy="342038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dirty="0" smtClean="0"/>
              <a:t>Projectors in the classroom are separated into 2 groups: Group A and Group B.  </a:t>
            </a:r>
            <a:r>
              <a:rPr lang="en-US" dirty="0" smtClean="0"/>
              <a:t>The projectors are labeled with a sticker that states  “A” or “B”</a:t>
            </a:r>
            <a:endParaRPr lang="en-US" dirty="0" smtClean="0"/>
          </a:p>
          <a:p>
            <a:endParaRPr lang="en-US" dirty="0" smtClean="0"/>
          </a:p>
          <a:p>
            <a:r>
              <a:rPr lang="en-US" dirty="0" smtClean="0"/>
              <a:t>You have the option to display </a:t>
            </a:r>
            <a:r>
              <a:rPr lang="en-US" dirty="0" smtClean="0"/>
              <a:t>two </a:t>
            </a:r>
            <a:r>
              <a:rPr lang="en-US" dirty="0" smtClean="0"/>
              <a:t>input </a:t>
            </a:r>
            <a:r>
              <a:rPr lang="en-US" dirty="0" smtClean="0"/>
              <a:t>sources at the same time </a:t>
            </a:r>
            <a:r>
              <a:rPr lang="en-US" dirty="0" smtClean="0"/>
              <a:t>by configuring the first input source and assigning it to one group, then return to the main screen to select a second input source and assign it to the second group.  (e.g.: Laptop on “Group A”, Desktop on “Group B”). </a:t>
            </a:r>
          </a:p>
          <a:p>
            <a:endParaRPr lang="en-US" dirty="0" smtClean="0"/>
          </a:p>
          <a:p>
            <a:r>
              <a:rPr lang="en-US" dirty="0" smtClean="0"/>
              <a:t>You can also choose to have all projectors display the same source.</a:t>
            </a:r>
          </a:p>
        </p:txBody>
      </p:sp>
      <p:pic>
        <p:nvPicPr>
          <p:cNvPr id="8" name="Picture 7"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7706" y="545018"/>
            <a:ext cx="4951303" cy="2774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restron\Podium Instruction Pics\main screen.jpg"/>
          <p:cNvPicPr>
            <a:picLocks noChangeAspect="1" noChangeArrowheads="1"/>
          </p:cNvPicPr>
          <p:nvPr/>
        </p:nvPicPr>
        <p:blipFill>
          <a:blip r:embed="rId6" cstate="print"/>
          <a:stretch>
            <a:fillRect/>
          </a:stretch>
        </p:blipFill>
        <p:spPr bwMode="auto">
          <a:xfrm>
            <a:off x="2875699" y="1059102"/>
            <a:ext cx="3064915" cy="185103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FBAA83-9C48-47A1-95AF-B65E591EE791}" type="slidenum">
              <a:rPr lang="en-CA" smtClean="0"/>
              <a:pPr/>
              <a:t>4</a:t>
            </a:fld>
            <a:endParaRPr lang="en-CA"/>
          </a:p>
        </p:txBody>
      </p:sp>
    </p:spTree>
    <p:extLst>
      <p:ext uri="{BB962C8B-B14F-4D97-AF65-F5344CB8AC3E}">
        <p14:creationId xmlns:p14="http://schemas.microsoft.com/office/powerpoint/2010/main" val="2604976789"/>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66197"/>
            <a:ext cx="9144000" cy="6791803"/>
          </a:xfrm>
          <a:prstGeom prst="rect">
            <a:avLst/>
          </a:prstGeom>
        </p:spPr>
      </p:pic>
      <p:sp>
        <p:nvSpPr>
          <p:cNvPr id="6" name="Title 1"/>
          <p:cNvSpPr txBox="1">
            <a:spLocks/>
          </p:cNvSpPr>
          <p:nvPr/>
        </p:nvSpPr>
        <p:spPr>
          <a:xfrm>
            <a:off x="1043781" y="3681028"/>
            <a:ext cx="6948772" cy="2160240"/>
          </a:xfrm>
          <a:prstGeom prst="rect">
            <a:avLst/>
          </a:prstGeom>
        </p:spPr>
        <p:txBody>
          <a:bodyPr vert="horz" lIns="91440" tIns="45720" rIns="91440" bIns="45720" rtlCol="0" anchor="b">
            <a:normAutofit lnSpcReduction="1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dirty="0" smtClean="0"/>
              <a:t>Upon choosing the projector group(s), the system will take a few moments to route the input signal and turn on the projectors if necessary.  This screen depicts the timer bar while the system is busy.  </a:t>
            </a:r>
          </a:p>
          <a:p>
            <a:endParaRPr lang="en-US" dirty="0" smtClean="0"/>
          </a:p>
          <a:p>
            <a:r>
              <a:rPr lang="en-US" dirty="0" smtClean="0"/>
              <a:t>You can not control the system again until after the commands complete.</a:t>
            </a:r>
          </a:p>
        </p:txBody>
      </p:sp>
      <p:pic>
        <p:nvPicPr>
          <p:cNvPr id="8" name="Picture 7"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09623" y="620688"/>
            <a:ext cx="4951303" cy="2774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restron\Podium Instruction Pics\main screen.jpg"/>
          <p:cNvPicPr>
            <a:picLocks noChangeAspect="1" noChangeArrowheads="1"/>
          </p:cNvPicPr>
          <p:nvPr/>
        </p:nvPicPr>
        <p:blipFill>
          <a:blip r:embed="rId6" cstate="print"/>
          <a:stretch>
            <a:fillRect/>
          </a:stretch>
        </p:blipFill>
        <p:spPr bwMode="auto">
          <a:xfrm>
            <a:off x="2893579" y="1124744"/>
            <a:ext cx="2999775" cy="1851032"/>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F8FBAA83-9C48-47A1-95AF-B65E591EE791}" type="slidenum">
              <a:rPr lang="en-CA" smtClean="0"/>
              <a:pPr/>
              <a:t>5</a:t>
            </a:fld>
            <a:endParaRPr lang="en-CA"/>
          </a:p>
        </p:txBody>
      </p:sp>
    </p:spTree>
    <p:extLst>
      <p:ext uri="{BB962C8B-B14F-4D97-AF65-F5344CB8AC3E}">
        <p14:creationId xmlns:p14="http://schemas.microsoft.com/office/powerpoint/2010/main" val="2604976789"/>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66197"/>
            <a:ext cx="9144000" cy="6791803"/>
          </a:xfrm>
          <a:prstGeom prst="rect">
            <a:avLst/>
          </a:prstGeom>
        </p:spPr>
      </p:pic>
      <p:sp>
        <p:nvSpPr>
          <p:cNvPr id="6" name="Title 1"/>
          <p:cNvSpPr txBox="1">
            <a:spLocks/>
          </p:cNvSpPr>
          <p:nvPr/>
        </p:nvSpPr>
        <p:spPr>
          <a:xfrm>
            <a:off x="1187624" y="3796257"/>
            <a:ext cx="7020608" cy="2960948"/>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dirty="0" smtClean="0"/>
              <a:t>The options on the right-hand side of the touch screen </a:t>
            </a:r>
            <a:r>
              <a:rPr lang="en-US" dirty="0" smtClean="0"/>
              <a:t>allows </a:t>
            </a:r>
            <a:r>
              <a:rPr lang="en-US" dirty="0" smtClean="0"/>
              <a:t>you to control volume, microphone, and the system power.  You have the choice to use the touch screen, or the physical push buttons to control these features.</a:t>
            </a:r>
          </a:p>
          <a:p>
            <a:endParaRPr lang="en-US" dirty="0"/>
          </a:p>
          <a:p>
            <a:r>
              <a:rPr lang="en-US" dirty="0" smtClean="0"/>
              <a:t>*NOTE: The microphone volume cannot be raised or lowered with the volume controls.  The microphone can only be turned on or off.</a:t>
            </a:r>
          </a:p>
          <a:p>
            <a:r>
              <a:rPr lang="en-US" dirty="0" smtClean="0"/>
              <a:t> </a:t>
            </a:r>
            <a:endParaRPr lang="en-CA" dirty="0"/>
          </a:p>
        </p:txBody>
      </p:sp>
      <p:pic>
        <p:nvPicPr>
          <p:cNvPr id="7" name="Picture 6"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2179" y="749451"/>
            <a:ext cx="4951303" cy="277485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922179" y="749451"/>
            <a:ext cx="4951303" cy="27748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D:\Crestron\Podium Instruction Pics\main screen.jpg"/>
          <p:cNvPicPr>
            <a:picLocks noChangeAspect="1" noChangeArrowheads="1"/>
          </p:cNvPicPr>
          <p:nvPr/>
        </p:nvPicPr>
        <p:blipFill>
          <a:blip r:embed="rId6" cstate="print"/>
          <a:stretch>
            <a:fillRect/>
          </a:stretch>
        </p:blipFill>
        <p:spPr bwMode="auto">
          <a:xfrm>
            <a:off x="2865372" y="1201331"/>
            <a:ext cx="3064915" cy="1871090"/>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p:cNvSpPr/>
          <p:nvPr/>
        </p:nvSpPr>
        <p:spPr>
          <a:xfrm>
            <a:off x="2830743" y="1201331"/>
            <a:ext cx="2631031" cy="1871090"/>
          </a:xfrm>
          <a:prstGeom prst="rect">
            <a:avLst/>
          </a:prstGeom>
          <a:solidFill>
            <a:schemeClr val="tx1">
              <a:alpha val="5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Frame 10"/>
          <p:cNvSpPr/>
          <p:nvPr/>
        </p:nvSpPr>
        <p:spPr>
          <a:xfrm>
            <a:off x="5461773" y="1037483"/>
            <a:ext cx="648072" cy="2124901"/>
          </a:xfrm>
          <a:prstGeom prst="frame">
            <a:avLst/>
          </a:prstGeom>
          <a:solidFill>
            <a:srgbClr val="FF0000"/>
          </a:solidFill>
          <a:ln>
            <a:solidFill>
              <a:schemeClr val="tx1"/>
            </a:solidFill>
          </a:ln>
        </p:spPr>
        <p:style>
          <a:lnRef idx="1">
            <a:schemeClr val="accent2"/>
          </a:lnRef>
          <a:fillRef idx="3">
            <a:schemeClr val="accent2"/>
          </a:fillRef>
          <a:effectRef idx="2">
            <a:schemeClr val="accent2"/>
          </a:effectRef>
          <a:fontRef idx="minor">
            <a:schemeClr val="lt1"/>
          </a:fontRef>
        </p:style>
        <p:txBody>
          <a:bodyPr rtlCol="0" anchor="ctr"/>
          <a:lstStyle/>
          <a:p>
            <a:pPr algn="ctr"/>
            <a:endParaRPr lang="en-CA">
              <a:solidFill>
                <a:schemeClr val="tx1"/>
              </a:solidFill>
            </a:endParaRPr>
          </a:p>
        </p:txBody>
      </p:sp>
      <p:sp>
        <p:nvSpPr>
          <p:cNvPr id="13" name="Up Arrow 12"/>
          <p:cNvSpPr/>
          <p:nvPr/>
        </p:nvSpPr>
        <p:spPr>
          <a:xfrm rot="2310217">
            <a:off x="5099860" y="3094393"/>
            <a:ext cx="308040" cy="679891"/>
          </a:xfrm>
          <a:prstGeom prst="up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Line Callout 1 13"/>
          <p:cNvSpPr/>
          <p:nvPr/>
        </p:nvSpPr>
        <p:spPr>
          <a:xfrm>
            <a:off x="6896972" y="1093318"/>
            <a:ext cx="1782835" cy="216024"/>
          </a:xfrm>
          <a:prstGeom prst="borderCallout1">
            <a:avLst>
              <a:gd name="adj1" fmla="val 51311"/>
              <a:gd name="adj2" fmla="val -1125"/>
              <a:gd name="adj3" fmla="val 112500"/>
              <a:gd name="adj4" fmla="val -2247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Volume Up</a:t>
            </a:r>
            <a:endParaRPr lang="en-CA" dirty="0"/>
          </a:p>
        </p:txBody>
      </p:sp>
      <p:sp>
        <p:nvSpPr>
          <p:cNvPr id="15" name="Line Callout 1 14"/>
          <p:cNvSpPr/>
          <p:nvPr/>
        </p:nvSpPr>
        <p:spPr>
          <a:xfrm>
            <a:off x="6896972" y="1525366"/>
            <a:ext cx="1810219" cy="216024"/>
          </a:xfrm>
          <a:prstGeom prst="borderCallout1">
            <a:avLst>
              <a:gd name="adj1" fmla="val 51311"/>
              <a:gd name="adj2" fmla="val -1125"/>
              <a:gd name="adj3" fmla="val 100290"/>
              <a:gd name="adj4" fmla="val -2391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Volume Down</a:t>
            </a:r>
            <a:endParaRPr lang="en-CA" dirty="0"/>
          </a:p>
        </p:txBody>
      </p:sp>
      <p:sp>
        <p:nvSpPr>
          <p:cNvPr id="16" name="Line Callout 1 15"/>
          <p:cNvSpPr/>
          <p:nvPr/>
        </p:nvSpPr>
        <p:spPr>
          <a:xfrm>
            <a:off x="6896972" y="1913226"/>
            <a:ext cx="1782835" cy="216024"/>
          </a:xfrm>
          <a:prstGeom prst="borderCallout1">
            <a:avLst>
              <a:gd name="adj1" fmla="val 51311"/>
              <a:gd name="adj2" fmla="val -1125"/>
              <a:gd name="adj3" fmla="val 104360"/>
              <a:gd name="adj4" fmla="val -22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Volume Mute</a:t>
            </a:r>
            <a:endParaRPr lang="en-CA" dirty="0"/>
          </a:p>
        </p:txBody>
      </p:sp>
      <p:sp>
        <p:nvSpPr>
          <p:cNvPr id="17" name="Line Callout 1 16"/>
          <p:cNvSpPr/>
          <p:nvPr/>
        </p:nvSpPr>
        <p:spPr>
          <a:xfrm>
            <a:off x="6896972" y="2311675"/>
            <a:ext cx="1829816" cy="216024"/>
          </a:xfrm>
          <a:prstGeom prst="borderCallout1">
            <a:avLst>
              <a:gd name="adj1" fmla="val 51311"/>
              <a:gd name="adj2" fmla="val -1125"/>
              <a:gd name="adj3" fmla="val 100290"/>
              <a:gd name="adj4" fmla="val -2439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Microphone On/Off</a:t>
            </a:r>
            <a:endParaRPr lang="en-CA" sz="1600" dirty="0"/>
          </a:p>
        </p:txBody>
      </p:sp>
      <p:sp>
        <p:nvSpPr>
          <p:cNvPr id="18" name="Line Callout 1 17"/>
          <p:cNvSpPr/>
          <p:nvPr/>
        </p:nvSpPr>
        <p:spPr>
          <a:xfrm>
            <a:off x="6896972" y="2699535"/>
            <a:ext cx="1802432" cy="216024"/>
          </a:xfrm>
          <a:prstGeom prst="borderCallout1">
            <a:avLst>
              <a:gd name="adj1" fmla="val 51311"/>
              <a:gd name="adj2" fmla="val -1125"/>
              <a:gd name="adj3" fmla="val 100290"/>
              <a:gd name="adj4" fmla="val -2295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Exit</a:t>
            </a:r>
            <a:endParaRPr lang="en-CA" dirty="0"/>
          </a:p>
        </p:txBody>
      </p:sp>
      <p:sp>
        <p:nvSpPr>
          <p:cNvPr id="10" name="Slide Number Placeholder 9"/>
          <p:cNvSpPr>
            <a:spLocks noGrp="1"/>
          </p:cNvSpPr>
          <p:nvPr>
            <p:ph type="sldNum" sz="quarter" idx="12"/>
          </p:nvPr>
        </p:nvSpPr>
        <p:spPr/>
        <p:txBody>
          <a:bodyPr/>
          <a:lstStyle/>
          <a:p>
            <a:fld id="{F8FBAA83-9C48-47A1-95AF-B65E591EE791}" type="slidenum">
              <a:rPr lang="en-CA" smtClean="0"/>
              <a:pPr/>
              <a:t>6</a:t>
            </a:fld>
            <a:endParaRPr lang="en-CA"/>
          </a:p>
        </p:txBody>
      </p:sp>
    </p:spTree>
    <p:extLst>
      <p:ext uri="{BB962C8B-B14F-4D97-AF65-F5344CB8AC3E}">
        <p14:creationId xmlns:p14="http://schemas.microsoft.com/office/powerpoint/2010/main" val="260497678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16077"/>
            <a:ext cx="9144000" cy="6791803"/>
          </a:xfrm>
          <a:prstGeom prst="rect">
            <a:avLst/>
          </a:prstGeom>
        </p:spPr>
      </p:pic>
      <p:sp>
        <p:nvSpPr>
          <p:cNvPr id="24" name="Title 1"/>
          <p:cNvSpPr txBox="1">
            <a:spLocks/>
          </p:cNvSpPr>
          <p:nvPr/>
        </p:nvSpPr>
        <p:spPr>
          <a:xfrm>
            <a:off x="1367644" y="3630354"/>
            <a:ext cx="6355004" cy="2924944"/>
          </a:xfrm>
          <a:prstGeom prst="rect">
            <a:avLst/>
          </a:prstGeom>
        </p:spPr>
        <p:txBody>
          <a:bodyPr vert="horz" lIns="91440" tIns="45720" rIns="91440" bIns="45720" rtlCol="0" anchor="b">
            <a:normAutofit fontScale="92500" lnSpcReduction="20000"/>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dirty="0" smtClean="0"/>
              <a:t>Projector Hide allows you to hide the information you are presenting.  This allows you to “black-out” the screens when you don’t want to project without having to turn off all the projectors.</a:t>
            </a:r>
          </a:p>
          <a:p>
            <a:endParaRPr lang="en-US" dirty="0" smtClean="0"/>
          </a:p>
          <a:p>
            <a:r>
              <a:rPr lang="en-US" dirty="0" smtClean="0"/>
              <a:t>Selecting this icon will take you to the projectors screen where you can choose the projector groups that you wish to hide.</a:t>
            </a:r>
          </a:p>
          <a:p>
            <a:endParaRPr lang="en-US" dirty="0" smtClean="0"/>
          </a:p>
          <a:p>
            <a:r>
              <a:rPr lang="en-US" dirty="0" smtClean="0"/>
              <a:t>This is not to be used as a Shutdown method.  The projectors will still remain running. </a:t>
            </a:r>
            <a:endParaRPr lang="en-CA" dirty="0" smtClean="0"/>
          </a:p>
          <a:p>
            <a:endParaRPr lang="en-CA" dirty="0"/>
          </a:p>
        </p:txBody>
      </p:sp>
      <p:sp>
        <p:nvSpPr>
          <p:cNvPr id="26" name="Title 1"/>
          <p:cNvSpPr txBox="1">
            <a:spLocks/>
          </p:cNvSpPr>
          <p:nvPr/>
        </p:nvSpPr>
        <p:spPr>
          <a:xfrm>
            <a:off x="5904475" y="3545829"/>
            <a:ext cx="2748427" cy="2887069"/>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en-CA" dirty="0"/>
          </a:p>
        </p:txBody>
      </p:sp>
      <p:pic>
        <p:nvPicPr>
          <p:cNvPr id="20" name="Picture 19" descr="D:\Crestron\Podium Instruction Pics\io_tpmc-blank_left_white buttons.jpg"/>
          <p:cNvPicPr>
            <a:picLocks noChangeAspect="1" noChangeArrowheads="1"/>
          </p:cNvPicPr>
          <p:nvPr/>
        </p:nvPicPr>
        <p:blipFill>
          <a:blip r:embed="rId5" cstate="print"/>
          <a:stretch>
            <a:fillRect/>
          </a:stretch>
        </p:blipFill>
        <p:spPr bwMode="auto">
          <a:xfrm>
            <a:off x="2267744" y="608327"/>
            <a:ext cx="4595643" cy="2774851"/>
          </a:xfrm>
          <a:prstGeom prst="rect">
            <a:avLst/>
          </a:prstGeom>
          <a:noFill/>
          <a:extLst>
            <a:ext uri="{909E8E84-426E-40dd-AFC4-6F175D3DCCD1}">
              <a14:hiddenFill xmlns:a14="http://schemas.microsoft.com/office/drawing/2010/main">
                <a:solidFill>
                  <a:srgbClr val="FFFFFF"/>
                </a:solidFill>
              </a14:hiddenFill>
            </a:ext>
          </a:extLst>
        </p:spPr>
      </p:pic>
      <p:sp>
        <p:nvSpPr>
          <p:cNvPr id="16" name="Right Arrow 15"/>
          <p:cNvSpPr/>
          <p:nvPr/>
        </p:nvSpPr>
        <p:spPr>
          <a:xfrm rot="14028545">
            <a:off x="3418529" y="3007803"/>
            <a:ext cx="942456" cy="319483"/>
          </a:xfrm>
          <a:prstGeom prst="right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9" name="Frame 8"/>
          <p:cNvSpPr/>
          <p:nvPr/>
        </p:nvSpPr>
        <p:spPr>
          <a:xfrm>
            <a:off x="3150141" y="2308841"/>
            <a:ext cx="936104" cy="431772"/>
          </a:xfrm>
          <a:prstGeom prst="frame">
            <a:avLst/>
          </a:prstGeom>
          <a:solidFill>
            <a:srgbClr val="C00000"/>
          </a:solidFill>
          <a:ln w="412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rgbClr val="C00000"/>
              </a:solidFill>
            </a:endParaRPr>
          </a:p>
        </p:txBody>
      </p:sp>
      <p:sp>
        <p:nvSpPr>
          <p:cNvPr id="6" name="Slide Number Placeholder 5"/>
          <p:cNvSpPr>
            <a:spLocks noGrp="1"/>
          </p:cNvSpPr>
          <p:nvPr>
            <p:ph type="sldNum" sz="quarter" idx="12"/>
          </p:nvPr>
        </p:nvSpPr>
        <p:spPr/>
        <p:txBody>
          <a:bodyPr/>
          <a:lstStyle/>
          <a:p>
            <a:fld id="{F8FBAA83-9C48-47A1-95AF-B65E591EE791}" type="slidenum">
              <a:rPr lang="en-CA" smtClean="0"/>
              <a:pPr/>
              <a:t>7</a:t>
            </a:fld>
            <a:endParaRPr lang="en-CA"/>
          </a:p>
        </p:txBody>
      </p:sp>
    </p:spTree>
    <p:extLst>
      <p:ext uri="{BB962C8B-B14F-4D97-AF65-F5344CB8AC3E}">
        <p14:creationId xmlns:p14="http://schemas.microsoft.com/office/powerpoint/2010/main" val="260497678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16077"/>
            <a:ext cx="9144000" cy="6791803"/>
          </a:xfrm>
          <a:prstGeom prst="rect">
            <a:avLst/>
          </a:prstGeom>
        </p:spPr>
      </p:pic>
      <p:sp>
        <p:nvSpPr>
          <p:cNvPr id="24" name="Title 1"/>
          <p:cNvSpPr txBox="1">
            <a:spLocks/>
          </p:cNvSpPr>
          <p:nvPr/>
        </p:nvSpPr>
        <p:spPr>
          <a:xfrm>
            <a:off x="1656131" y="3931057"/>
            <a:ext cx="5598920" cy="1847710"/>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dirty="0" smtClean="0"/>
              <a:t>The lighting control screen allows you to control the two lighting zones in each </a:t>
            </a:r>
            <a:r>
              <a:rPr lang="en-US" dirty="0" smtClean="0"/>
              <a:t>classroom.(</a:t>
            </a:r>
            <a:r>
              <a:rPr lang="en-US" dirty="0" smtClean="0"/>
              <a:t>perimeter lights and interior lights).   If you are using the projectors it is recommended that you turn off perimeter lighting.</a:t>
            </a:r>
            <a:endParaRPr lang="en-CA" dirty="0"/>
          </a:p>
        </p:txBody>
      </p:sp>
      <p:sp>
        <p:nvSpPr>
          <p:cNvPr id="26" name="Title 1"/>
          <p:cNvSpPr txBox="1">
            <a:spLocks/>
          </p:cNvSpPr>
          <p:nvPr/>
        </p:nvSpPr>
        <p:spPr>
          <a:xfrm>
            <a:off x="5904475" y="3545829"/>
            <a:ext cx="2748427" cy="2887069"/>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endParaRPr lang="en-CA" dirty="0"/>
          </a:p>
        </p:txBody>
      </p:sp>
      <p:pic>
        <p:nvPicPr>
          <p:cNvPr id="11" name="Picture 10"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03748" y="646331"/>
            <a:ext cx="4951303" cy="2774851"/>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D:\Crestron\Podium Instruction Pics\main screen.jpg"/>
          <p:cNvPicPr>
            <a:picLocks noChangeAspect="1" noChangeArrowheads="1"/>
          </p:cNvPicPr>
          <p:nvPr/>
        </p:nvPicPr>
        <p:blipFill>
          <a:blip r:embed="rId6" cstate="print"/>
          <a:stretch>
            <a:fillRect/>
          </a:stretch>
        </p:blipFill>
        <p:spPr bwMode="auto">
          <a:xfrm>
            <a:off x="3249422" y="1187451"/>
            <a:ext cx="3000533" cy="181808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F8FBAA83-9C48-47A1-95AF-B65E591EE791}" type="slidenum">
              <a:rPr lang="en-CA" smtClean="0"/>
              <a:pPr/>
              <a:t>8</a:t>
            </a:fld>
            <a:endParaRPr lang="en-CA"/>
          </a:p>
        </p:txBody>
      </p:sp>
    </p:spTree>
    <p:extLst>
      <p:ext uri="{BB962C8B-B14F-4D97-AF65-F5344CB8AC3E}">
        <p14:creationId xmlns:p14="http://schemas.microsoft.com/office/powerpoint/2010/main" val="2604976789"/>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artisticBlur radius="4"/>
                    </a14:imgEffect>
                  </a14:imgLayer>
                </a14:imgProps>
              </a:ext>
              <a:ext uri="{28A0092B-C50C-407E-A947-70E740481C1C}">
                <a14:useLocalDpi xmlns:a14="http://schemas.microsoft.com/office/drawing/2010/main" val="0"/>
              </a:ext>
            </a:extLst>
          </a:blip>
          <a:stretch>
            <a:fillRect/>
          </a:stretch>
        </p:blipFill>
        <p:spPr>
          <a:xfrm>
            <a:off x="0" y="-16077"/>
            <a:ext cx="9144000" cy="6791803"/>
          </a:xfrm>
          <a:prstGeom prst="rect">
            <a:avLst/>
          </a:prstGeom>
        </p:spPr>
      </p:pic>
      <p:sp>
        <p:nvSpPr>
          <p:cNvPr id="6" name="Title 1"/>
          <p:cNvSpPr txBox="1">
            <a:spLocks/>
          </p:cNvSpPr>
          <p:nvPr/>
        </p:nvSpPr>
        <p:spPr>
          <a:xfrm>
            <a:off x="1115616" y="4077072"/>
            <a:ext cx="6948772" cy="2481845"/>
          </a:xfrm>
          <a:prstGeom prst="rect">
            <a:avLst/>
          </a:prstGeom>
        </p:spPr>
        <p:txBody>
          <a:bodyPr vert="horz" lIns="91440" tIns="45720" rIns="91440" bIns="45720" rtlCol="0" anchor="b">
            <a:normAutofit/>
          </a:bodyPr>
          <a:lstStyle>
            <a:lvl1pPr algn="l" defTabSz="914400" rtl="0" eaLnBrk="1" latinLnBrk="0" hangingPunct="1">
              <a:spcBef>
                <a:spcPct val="0"/>
              </a:spcBef>
              <a:buNone/>
              <a:defRPr sz="2000" b="1" kern="1200">
                <a:solidFill>
                  <a:schemeClr val="tx1"/>
                </a:solidFill>
                <a:latin typeface="+mj-lt"/>
                <a:ea typeface="+mj-ea"/>
                <a:cs typeface="+mj-cs"/>
              </a:defRPr>
            </a:lvl1pPr>
          </a:lstStyle>
          <a:p>
            <a:r>
              <a:rPr lang="en-US" dirty="0" smtClean="0"/>
              <a:t>Classrooms that can be split into two rooms by deploying the dividing wall have a unique control system that allows </a:t>
            </a:r>
            <a:r>
              <a:rPr lang="en-US" dirty="0" smtClean="0"/>
              <a:t>one </a:t>
            </a:r>
            <a:r>
              <a:rPr lang="en-US" dirty="0" smtClean="0"/>
              <a:t> podium in the two rooms </a:t>
            </a:r>
            <a:r>
              <a:rPr lang="en-US" dirty="0" smtClean="0"/>
              <a:t>to be used as the master control for the ‘combined’ room (i.e. when the wall is not deployed).</a:t>
            </a:r>
          </a:p>
          <a:p>
            <a:endParaRPr lang="en-US" dirty="0" smtClean="0"/>
          </a:p>
          <a:p>
            <a:r>
              <a:rPr lang="en-US" dirty="0" smtClean="0"/>
              <a:t>In the example above, you can choose to control either room C271 or the combined classrooms C271 and C272.</a:t>
            </a:r>
            <a:endParaRPr lang="en-CA" dirty="0">
              <a:solidFill>
                <a:srgbClr val="FF0000"/>
              </a:solidFill>
            </a:endParaRPr>
          </a:p>
        </p:txBody>
      </p:sp>
      <p:pic>
        <p:nvPicPr>
          <p:cNvPr id="7" name="Picture 6" descr="D:\Crestron\Podium Instruction Pics\io_tpmc-blank_left_white buttons.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123728" y="950563"/>
            <a:ext cx="4951303" cy="27748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475656" y="260649"/>
            <a:ext cx="6228692" cy="646331"/>
          </a:xfrm>
          <a:prstGeom prst="rect">
            <a:avLst/>
          </a:prstGeom>
          <a:noFill/>
        </p:spPr>
        <p:txBody>
          <a:bodyPr wrap="square" rtlCol="0">
            <a:spAutoFit/>
          </a:bodyPr>
          <a:lstStyle/>
          <a:p>
            <a:pPr algn="ctr"/>
            <a:r>
              <a:rPr lang="en-US" sz="3600" dirty="0" smtClean="0"/>
              <a:t>Split Classroom Control</a:t>
            </a:r>
            <a:endParaRPr lang="en-CA" sz="3600" dirty="0"/>
          </a:p>
        </p:txBody>
      </p:sp>
      <p:pic>
        <p:nvPicPr>
          <p:cNvPr id="10" name="Picture 2" descr="D:\Crestron\Podium Instruction Pics\main screen.jpg"/>
          <p:cNvPicPr>
            <a:picLocks noChangeAspect="1" noChangeArrowheads="1"/>
          </p:cNvPicPr>
          <p:nvPr/>
        </p:nvPicPr>
        <p:blipFill>
          <a:blip r:embed="rId6" cstate="print"/>
          <a:stretch>
            <a:fillRect/>
          </a:stretch>
        </p:blipFill>
        <p:spPr bwMode="auto">
          <a:xfrm>
            <a:off x="3079345" y="1445119"/>
            <a:ext cx="3040068" cy="1818080"/>
          </a:xfrm>
          <a:prstGeom prst="rect">
            <a:avLst/>
          </a:prstGeom>
          <a:noFill/>
          <a:extLst>
            <a:ext uri="{909E8E84-426E-40dd-AFC4-6F175D3DCCD1}">
              <a14:hiddenFill xmlns:a14="http://schemas.microsoft.com/office/drawing/2010/main">
                <a:solidFill>
                  <a:srgbClr val="FFFFFF"/>
                </a:solidFill>
              </a14:hiddenFill>
            </a:ext>
          </a:extLst>
        </p:spPr>
      </p:pic>
      <p:sp>
        <p:nvSpPr>
          <p:cNvPr id="8" name="Slide Number Placeholder 7"/>
          <p:cNvSpPr>
            <a:spLocks noGrp="1"/>
          </p:cNvSpPr>
          <p:nvPr>
            <p:ph type="sldNum" sz="quarter" idx="12"/>
          </p:nvPr>
        </p:nvSpPr>
        <p:spPr/>
        <p:txBody>
          <a:bodyPr/>
          <a:lstStyle/>
          <a:p>
            <a:fld id="{F8FBAA83-9C48-47A1-95AF-B65E591EE791}" type="slidenum">
              <a:rPr lang="en-CA" smtClean="0"/>
              <a:pPr/>
              <a:t>9</a:t>
            </a:fld>
            <a:endParaRPr lang="en-CA"/>
          </a:p>
        </p:txBody>
      </p:sp>
    </p:spTree>
    <p:extLst>
      <p:ext uri="{BB962C8B-B14F-4D97-AF65-F5344CB8AC3E}">
        <p14:creationId xmlns:p14="http://schemas.microsoft.com/office/powerpoint/2010/main" val="70347512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Executive</Template>
  <TotalTime>1029</TotalTime>
  <Words>668</Words>
  <Application>Microsoft Macintosh PowerPoint</Application>
  <PresentationFormat>Letter Paper (8.5x11 in)</PresentationFormat>
  <Paragraphs>67</Paragraphs>
  <Slides>11</Slides>
  <Notes>11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How To Use The  Podium Touch Panel In The New Davis C Wing</vt:lpstr>
      <vt:lpstr>The touch panel can operate by touching anywhere on the screen, or by pressing one of the ‘push buttons’ located on the right-hand side of the screen.   </vt:lpstr>
      <vt:lpstr>This is the main menu on the touch panel system.  It allows you to select the source you wish to display.  For example, if you want to use your laptop with the projectors, connect your laptop and then press the “Laptop” icon on the screen.    Note that you can control the projectors (hide &amp;  power off) and lighting as well.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Crestron Touch Panel</dc:title>
  <dc:creator>Windows User</dc:creator>
  <cp:lastModifiedBy>Jason Attard</cp:lastModifiedBy>
  <cp:revision>72</cp:revision>
  <cp:lastPrinted>2012-08-31T23:45:42Z</cp:lastPrinted>
  <dcterms:created xsi:type="dcterms:W3CDTF">2012-05-22T23:22:02Z</dcterms:created>
  <dcterms:modified xsi:type="dcterms:W3CDTF">2012-09-01T00:41:09Z</dcterms:modified>
</cp:coreProperties>
</file>